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258" r:id="rId3"/>
    <p:sldId id="272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880"/>
    <a:srgbClr val="E6E6E6"/>
    <a:srgbClr val="F8CFC0"/>
    <a:srgbClr val="FCFBC9"/>
    <a:srgbClr val="8164A8"/>
    <a:srgbClr val="46962A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2398" autoAdjust="0"/>
  </p:normalViewPr>
  <p:slideViewPr>
    <p:cSldViewPr snapToGrid="0">
      <p:cViewPr varScale="1">
        <p:scale>
          <a:sx n="57" d="100"/>
          <a:sy n="5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7D91-4983-4E7F-AFA6-4282D670C2A9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0CE7-F459-4FB5-A285-6998546B947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97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320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教師可將學生舉隅的美好特質板書黑板上，並與學生共同討論益友的特徵。</a:t>
            </a:r>
            <a:endParaRPr lang="en-US" altLang="zh-TW" dirty="0" smtClean="0"/>
          </a:p>
          <a:p>
            <a:pPr marL="228600" indent="-228600">
              <a:buAutoNum type="arabicPeriod"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孔子曰：「益者三友，損者三友。友直，友諒，友多聞，益矣。友便辟，友善柔，友便佞，損矣。」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論語．季氏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</a:p>
          <a:p>
            <a:pPr marL="0" indent="0">
              <a:buNone/>
            </a:pPr>
            <a:r>
              <a:rPr lang="zh-TW" altLang="en-US" dirty="0" smtClean="0"/>
              <a:t>      語譯：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孔子說：「有益的朋友有三種，有害的朋友有三種。與正直的人交朋友、與誠實的人交朋友、與見多識廣的人交朋友，有益處；與走邪門歪道的人交朋友、與讒媚奉迎的人交朋友、與花言巧語的人交朋友，有害處。」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altLang="zh-HK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dirty="0" smtClean="0"/>
              <a:t>延伸思考：益友的重要性何在？我們是他人的益友嗎？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0CE7-F459-4FB5-A285-6998546B9470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4254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請教師分享以下的故事：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音樂鈴聲響起，午餐時間又到了。蝦仔拿出母親為他預備的美味食物盒，正準備吃下之際，班上經常欺負同學的小霸走來，粗聲粗氣地說：「蝦仔，你今日有什麼美食啊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</a:t>
            </a: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蝦仔不禁向後退了一步，身體顫抖不已。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「我 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… 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有大蝦。」蝦仔戰戰兢兢地說。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「哈哈，你這隻猴子乾，反正吃了也是不長肉，還是我幫你吃吧，免得你浪費食物。」大霸一手搭在蝦仔的肩膀，不懷好意的說。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「那麼，我便沒有午餐吃了……」蝦仔低聲地說。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「蝦仔，你是不是想我公開你喜歡小麗一事啊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」這時，蝦仔便將手中的午飯交給小霸。「我警告你，最好別去告訴教師，否則 </a:t>
            </a:r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…</a:t>
            </a:r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有你好看。」</a:t>
            </a:r>
          </a:p>
          <a:p>
            <a:r>
              <a:rPr lang="en-US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H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蝦仔委屈得哭了，只好看著手中剩下的麵包。抬頭一看，陳教師就站在不遠處。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0CE7-F459-4FB5-A285-6998546B9470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817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0CE7-F459-4FB5-A285-6998546B9470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945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0CE7-F459-4FB5-A285-6998546B9470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8652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延伸思考：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孟子中提及五倫「</a:t>
            </a:r>
            <a:r>
              <a:rPr lang="zh-TW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父子有親，君臣有義，夫婦有別，長幼有序，朋友有信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。」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朋友之間的「信」是建立在真誠的基礎上。將心比己，因此我們應當愛護朋友，如同愛護自己，不做傷害別人的事，才能成為他人的益友。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altLang="zh-H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0CE7-F459-4FB5-A285-6998546B9470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113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延伸思考：</a:t>
            </a:r>
            <a:endParaRPr lang="en-US" altLang="zh-TW" dirty="0" smtClean="0"/>
          </a:p>
          <a:p>
            <a:r>
              <a:rPr lang="zh-TW" altLang="en-US" dirty="0" smtClean="0"/>
              <a:t>教師可以淺白的語言向學生簡單介紹儒家「仁」的概念。</a:t>
            </a:r>
            <a:endParaRPr lang="en-US" altLang="zh-TW" dirty="0" smtClean="0"/>
          </a:p>
          <a:p>
            <a:r>
              <a:rPr lang="zh-TW" altLang="en-US" dirty="0" smtClean="0"/>
              <a:t>「仁」是人的最高道德標準，可以簡單理解為「良心」。只有真正懂得體諒、愛護善待他人的人才能被稱為「仁」者。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20CE7-F459-4FB5-A285-6998546B9470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991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889-8ABD-4E8D-9756-A00438ECDEFA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2295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587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440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1242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7C215A4E-672E-4B67-9E28-20228383E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015" r="1303"/>
          <a:stretch/>
        </p:blipFill>
        <p:spPr>
          <a:xfrm>
            <a:off x="-48683" y="-27384"/>
            <a:ext cx="12289365" cy="6885384"/>
          </a:xfrm>
          <a:prstGeom prst="rect">
            <a:avLst/>
          </a:prstGeom>
        </p:spPr>
      </p:pic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071A-CE3A-4074-A945-006337BFE453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BDAF7-2573-47DE-BFED-210B29DFE92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218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817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HK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27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918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673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307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937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12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683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6A365EB-BBB2-4D2A-8772-0F3FB8F579D0}" type="datetimeFigureOut">
              <a:rPr lang="zh-HK" altLang="en-US" smtClean="0"/>
              <a:t>14/12/2023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03800F5-D91E-44E4-897B-8EE61B68937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49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Say </a:t>
            </a:r>
            <a:r>
              <a:rPr lang="en-US" altLang="zh-TW" dirty="0" smtClean="0"/>
              <a:t>“</a:t>
            </a:r>
            <a:r>
              <a:rPr lang="en-US" altLang="zh-HK" dirty="0" smtClean="0"/>
              <a:t>No</a:t>
            </a:r>
            <a:r>
              <a:rPr lang="en-US" altLang="zh-TW" dirty="0" smtClean="0"/>
              <a:t>”</a:t>
            </a:r>
            <a:r>
              <a:rPr lang="en-US" altLang="zh-HK" dirty="0" smtClean="0"/>
              <a:t> to Bully</a:t>
            </a:r>
            <a:br>
              <a:rPr lang="en-US" altLang="zh-HK" dirty="0" smtClean="0"/>
            </a:br>
            <a:r>
              <a:rPr lang="zh-TW" altLang="en-US" dirty="0" smtClean="0"/>
              <a:t>拒絕欺凌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83583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4900" dirty="0">
                <a:latin typeface="+mj-ea"/>
                <a:ea typeface="+mj-ea"/>
              </a:rPr>
              <a:t>價值觀教育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4900" dirty="0" smtClean="0">
                <a:latin typeface="+mj-ea"/>
                <a:ea typeface="+mj-ea"/>
              </a:rPr>
              <a:t>高小</a:t>
            </a:r>
            <a:endParaRPr lang="zh-TW" altLang="en-US" sz="49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4900" dirty="0">
                <a:latin typeface="+mj-ea"/>
                <a:ea typeface="+mj-ea"/>
              </a:rPr>
              <a:t>教育局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4900" dirty="0">
                <a:latin typeface="+mj-ea"/>
                <a:ea typeface="+mj-ea"/>
              </a:rPr>
              <a:t>德育、公民及國民教育組製作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4900" dirty="0" smtClean="0">
                <a:latin typeface="+mj-ea"/>
                <a:ea typeface="+mj-ea"/>
              </a:rPr>
              <a:t>2023</a:t>
            </a:r>
            <a:r>
              <a:rPr lang="zh-TW" altLang="en-US" sz="4900" dirty="0" smtClean="0">
                <a:latin typeface="+mj-ea"/>
                <a:ea typeface="+mj-ea"/>
              </a:rPr>
              <a:t>年</a:t>
            </a:r>
            <a:r>
              <a:rPr lang="en-US" altLang="zh-TW" sz="4900" dirty="0" smtClean="0">
                <a:latin typeface="+mj-ea"/>
                <a:ea typeface="+mj-ea"/>
              </a:rPr>
              <a:t>12</a:t>
            </a:r>
            <a:r>
              <a:rPr lang="zh-TW" altLang="en-US" sz="4900" dirty="0" smtClean="0">
                <a:latin typeface="+mj-ea"/>
                <a:ea typeface="+mj-ea"/>
              </a:rPr>
              <a:t>月</a:t>
            </a:r>
            <a:endParaRPr lang="zh-TW" altLang="en-US" sz="4900" dirty="0">
              <a:latin typeface="+mj-ea"/>
              <a:ea typeface="+mj-ea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028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/>
        </p:nvSpPr>
        <p:spPr>
          <a:xfrm>
            <a:off x="522944" y="2340443"/>
            <a:ext cx="6460661" cy="4010115"/>
          </a:xfrm>
          <a:prstGeom prst="roundRect">
            <a:avLst/>
          </a:prstGeom>
          <a:solidFill>
            <a:srgbClr val="F8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半框架 4"/>
          <p:cNvSpPr/>
          <p:nvPr/>
        </p:nvSpPr>
        <p:spPr>
          <a:xfrm>
            <a:off x="623089" y="2685558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半框架 5"/>
          <p:cNvSpPr/>
          <p:nvPr/>
        </p:nvSpPr>
        <p:spPr>
          <a:xfrm rot="10800000">
            <a:off x="6123960" y="542291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7" name="半框架 6"/>
          <p:cNvSpPr/>
          <p:nvPr/>
        </p:nvSpPr>
        <p:spPr>
          <a:xfrm>
            <a:off x="761912" y="255837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半框架 7"/>
          <p:cNvSpPr/>
          <p:nvPr/>
        </p:nvSpPr>
        <p:spPr>
          <a:xfrm rot="10800000">
            <a:off x="5911691" y="551408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6608" y="474584"/>
            <a:ext cx="5431436" cy="1609344"/>
          </a:xfrm>
        </p:spPr>
        <p:txBody>
          <a:bodyPr/>
          <a:lstStyle/>
          <a:p>
            <a:r>
              <a:rPr lang="zh-TW" altLang="en-US" dirty="0" smtClean="0"/>
              <a:t>這算是欺凌嗎？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34374" y="2927149"/>
            <a:ext cx="56127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午膳時，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小偉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經常從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小傑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的餐盒中把自己愛吃的菜色挑走，並威脅如果自己被告發，便會找人痛打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小傑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。因此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小傑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總是敢怒不敢言，有時更只能餓着肚子上課。</a:t>
            </a: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7058453" y="592421"/>
            <a:ext cx="4752870" cy="2461914"/>
          </a:xfrm>
          <a:prstGeom prst="wedgeEllipseCallout">
            <a:avLst>
              <a:gd name="adj1" fmla="val 23564"/>
              <a:gd name="adj2" fmla="val 5597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25188" y="1038548"/>
            <a:ext cx="3749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哈哈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這當然是欺凌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要是你們不加以阻止，我便可以為所欲為啦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2" descr="DEVI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8" b="91791" l="4261" r="96405">
                        <a14:foregroundMark x1="43409" y1="7761" x2="43409" y2="7761"/>
                        <a14:foregroundMark x1="4261" y1="20448" x2="4261" y2="20448"/>
                        <a14:foregroundMark x1="58189" y1="8209" x2="58189" y2="8209"/>
                        <a14:foregroundMark x1="62716" y1="33134" x2="62716" y2="33134"/>
                        <a14:foregroundMark x1="57257" y1="44627" x2="57257" y2="44627"/>
                        <a14:foregroundMark x1="68708" y1="88358" x2="68708" y2="88358"/>
                        <a14:foregroundMark x1="51132" y1="88806" x2="51132" y2="88806"/>
                        <a14:foregroundMark x1="45806" y1="88955" x2="45806" y2="88955"/>
                        <a14:foregroundMark x1="96405" y1="61791" x2="96405" y2="61791"/>
                        <a14:foregroundMark x1="51398" y1="91194" x2="51398" y2="91194"/>
                        <a14:foregroundMark x1="64980" y1="91940" x2="64980" y2="91940"/>
                        <a14:foregroundMark x1="30226" y1="6418" x2="30226" y2="6418"/>
                        <a14:backgroundMark x1="67909" y1="75075" x2="67909" y2="75075"/>
                        <a14:backgroundMark x1="65912" y1="90000" x2="65912" y2="90000"/>
                        <a14:backgroundMark x1="48602" y1="89701" x2="48602" y2="89701"/>
                        <a14:backgroundMark x1="35419" y1="63134" x2="35419" y2="63134"/>
                        <a14:backgroundMark x1="37550" y1="61194" x2="37550" y2="61194"/>
                        <a14:backgroundMark x1="61252" y1="32836" x2="61252" y2="32836"/>
                        <a14:backgroundMark x1="57124" y1="37612" x2="57124" y2="37612"/>
                        <a14:backgroundMark x1="41145" y1="32836" x2="41145" y2="32836"/>
                        <a14:backgroundMark x1="42743" y1="37612" x2="42743" y2="37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89" y="3295927"/>
            <a:ext cx="3368867" cy="313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512895" y="324195"/>
            <a:ext cx="11172306" cy="6101542"/>
          </a:xfrm>
          <a:prstGeom prst="roundRect">
            <a:avLst/>
          </a:prstGeom>
          <a:solidFill>
            <a:srgbClr val="F8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反思問題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542583"/>
            <a:ext cx="10058400" cy="1858340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你認為朋友或同學之間應該怎樣相處？</a:t>
            </a:r>
            <a:endParaRPr lang="en-US" altLang="zh-TW" sz="3200" dirty="0" smtClean="0"/>
          </a:p>
          <a:p>
            <a:endParaRPr lang="en-US" altLang="zh-HK" sz="3200" dirty="0"/>
          </a:p>
          <a:p>
            <a:r>
              <a:rPr lang="zh-TW" altLang="en-US" sz="3200" dirty="0" smtClean="0"/>
              <a:t>你知道在中華文化中，</a:t>
            </a:r>
            <a:r>
              <a:rPr lang="en-US" altLang="zh-TW" sz="3200" dirty="0" smtClean="0"/>
              <a:t>  </a:t>
            </a:r>
            <a:r>
              <a:rPr lang="zh-TW" altLang="en-US" sz="3200" dirty="0" smtClean="0"/>
              <a:t>我們怎樣看待朋友的關係嗎？</a:t>
            </a:r>
            <a:endParaRPr lang="zh-HK" altLang="en-US" sz="3200" dirty="0"/>
          </a:p>
        </p:txBody>
      </p:sp>
      <p:pic>
        <p:nvPicPr>
          <p:cNvPr id="1026" name="Picture 2" descr="ANGE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369" l="3991" r="95775">
                        <a14:foregroundMark x1="45540" y1="17667" x2="45540" y2="17667"/>
                        <a14:foregroundMark x1="66197" y1="5660" x2="66197" y2="5660"/>
                        <a14:foregroundMark x1="72300" y1="12864" x2="72300" y2="12864"/>
                        <a14:foregroundMark x1="65493" y1="6003" x2="65493" y2="6003"/>
                        <a14:foregroundMark x1="50469" y1="1887" x2="50469" y2="1887"/>
                        <a14:foregroundMark x1="38263" y1="3945" x2="38263" y2="3945"/>
                        <a14:foregroundMark x1="28404" y1="8748" x2="28404" y2="8748"/>
                        <a14:foregroundMark x1="20423" y1="16810" x2="20423" y2="16810"/>
                        <a14:foregroundMark x1="39202" y1="24528" x2="39202" y2="24528"/>
                        <a14:foregroundMark x1="68310" y1="27101" x2="68310" y2="27101"/>
                        <a14:foregroundMark x1="79108" y1="38765" x2="79108" y2="38765"/>
                        <a14:foregroundMark x1="96009" y1="56604" x2="96009" y2="56604"/>
                        <a14:foregroundMark x1="86854" y1="77015" x2="86854" y2="77015"/>
                        <a14:foregroundMark x1="51643" y1="86964" x2="51643" y2="86964"/>
                        <a14:foregroundMark x1="44601" y1="87136" x2="44601" y2="87136"/>
                        <a14:foregroundMark x1="65493" y1="88165" x2="65493" y2="88165"/>
                        <a14:foregroundMark x1="57277" y1="95369" x2="57277" y2="95369"/>
                        <a14:foregroundMark x1="30751" y1="38422" x2="30751" y2="38422"/>
                        <a14:foregroundMark x1="37324" y1="38937" x2="37324" y2="38937"/>
                        <a14:foregroundMark x1="47653" y1="41509" x2="47653" y2="41509"/>
                        <a14:foregroundMark x1="59155" y1="44425" x2="59155" y2="44425"/>
                        <a14:foregroundMark x1="63850" y1="44768" x2="63850" y2="44768"/>
                        <a14:foregroundMark x1="71596" y1="52487" x2="71596" y2="52487"/>
                        <a14:foregroundMark x1="37324" y1="50772" x2="37324" y2="50772"/>
                        <a14:foregroundMark x1="47887" y1="57118" x2="47887" y2="57118"/>
                        <a14:foregroundMark x1="10563" y1="43053" x2="10563" y2="43053"/>
                        <a14:foregroundMark x1="21127" y1="43053" x2="21127" y2="43053"/>
                        <a14:foregroundMark x1="3991" y1="50772" x2="3991" y2="50772"/>
                        <a14:foregroundMark x1="9859" y1="56604" x2="9859" y2="56604"/>
                        <a14:foregroundMark x1="24648" y1="36192" x2="24648" y2="36192"/>
                        <a14:foregroundMark x1="75352" y1="47684" x2="75352" y2="47684"/>
                        <a14:foregroundMark x1="80047" y1="57976" x2="80047" y2="57976"/>
                        <a14:backgroundMark x1="70188" y1="60206" x2="70188" y2="60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39" y="512845"/>
            <a:ext cx="2240426" cy="308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半框架 4"/>
          <p:cNvSpPr/>
          <p:nvPr/>
        </p:nvSpPr>
        <p:spPr>
          <a:xfrm>
            <a:off x="673331" y="324195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半框架 5"/>
          <p:cNvSpPr/>
          <p:nvPr/>
        </p:nvSpPr>
        <p:spPr>
          <a:xfrm rot="10800000">
            <a:off x="10625622" y="5121461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7" name="半框架 6"/>
          <p:cNvSpPr/>
          <p:nvPr/>
        </p:nvSpPr>
        <p:spPr>
          <a:xfrm>
            <a:off x="812154" y="197009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半框架 7"/>
          <p:cNvSpPr/>
          <p:nvPr/>
        </p:nvSpPr>
        <p:spPr>
          <a:xfrm rot="10800000">
            <a:off x="10413353" y="5212631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書卷 (水平) 1"/>
          <p:cNvSpPr/>
          <p:nvPr/>
        </p:nvSpPr>
        <p:spPr>
          <a:xfrm>
            <a:off x="2019993" y="656704"/>
            <a:ext cx="8350964" cy="1604356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矩形 2"/>
          <p:cNvSpPr/>
          <p:nvPr/>
        </p:nvSpPr>
        <p:spPr>
          <a:xfrm>
            <a:off x="2347011" y="1166494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+mj-ea"/>
              </a:rPr>
              <a:t>「</a:t>
            </a:r>
            <a:r>
              <a:rPr lang="zh-TW" altLang="en-US" sz="3200" dirty="0">
                <a:solidFill>
                  <a:schemeClr val="bg1"/>
                </a:solidFill>
                <a:latin typeface="+mj-ea"/>
              </a:rPr>
              <a:t>孝</a:t>
            </a:r>
            <a:r>
              <a:rPr lang="zh-TW" altLang="en-US" sz="3200" dirty="0" smtClean="0">
                <a:solidFill>
                  <a:schemeClr val="bg1"/>
                </a:solidFill>
                <a:latin typeface="+mj-ea"/>
              </a:rPr>
              <a:t>弟（悌）也</a:t>
            </a:r>
            <a:r>
              <a:rPr lang="zh-TW" altLang="en-US" sz="3200" dirty="0">
                <a:solidFill>
                  <a:schemeClr val="bg1"/>
                </a:solidFill>
                <a:latin typeface="+mj-ea"/>
              </a:rPr>
              <a:t>者，其為仁之本與！」</a:t>
            </a:r>
            <a:endParaRPr lang="en-US" altLang="zh-TW" sz="32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33970" y="1566604"/>
            <a:ext cx="1636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>
                <a:solidFill>
                  <a:schemeClr val="bg1"/>
                </a:solidFill>
              </a:rPr>
              <a:t>《</a:t>
            </a:r>
            <a:r>
              <a:rPr lang="zh-HK" altLang="en-US" dirty="0">
                <a:solidFill>
                  <a:schemeClr val="bg1"/>
                </a:solidFill>
              </a:rPr>
              <a:t>論語</a:t>
            </a:r>
            <a:r>
              <a:rPr lang="en-US" altLang="zh-HK" dirty="0">
                <a:solidFill>
                  <a:schemeClr val="bg1"/>
                </a:solidFill>
              </a:rPr>
              <a:t>.</a:t>
            </a:r>
            <a:r>
              <a:rPr lang="zh-HK" altLang="en-US" dirty="0">
                <a:solidFill>
                  <a:schemeClr val="bg1"/>
                </a:solidFill>
              </a:rPr>
              <a:t>學而</a:t>
            </a:r>
            <a:r>
              <a:rPr lang="en-US" altLang="zh-HK" dirty="0">
                <a:solidFill>
                  <a:schemeClr val="bg1"/>
                </a:solidFill>
              </a:rPr>
              <a:t>》</a:t>
            </a:r>
            <a:endParaRPr lang="zh-HK" altLang="en-US" dirty="0">
              <a:solidFill>
                <a:schemeClr val="bg1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31010" y="2770850"/>
            <a:ext cx="5218131" cy="3470153"/>
          </a:xfrm>
          <a:prstGeom prst="roundRect">
            <a:avLst/>
          </a:prstGeom>
          <a:solidFill>
            <a:srgbClr val="F8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半框架 9"/>
          <p:cNvSpPr/>
          <p:nvPr/>
        </p:nvSpPr>
        <p:spPr>
          <a:xfrm>
            <a:off x="564902" y="2888546"/>
            <a:ext cx="594028" cy="638243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" name="半框架 10"/>
          <p:cNvSpPr/>
          <p:nvPr/>
        </p:nvSpPr>
        <p:spPr>
          <a:xfrm rot="10800000">
            <a:off x="5255113" y="5612249"/>
            <a:ext cx="594028" cy="638243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2" name="半框架 11"/>
          <p:cNvSpPr/>
          <p:nvPr/>
        </p:nvSpPr>
        <p:spPr>
          <a:xfrm>
            <a:off x="703725" y="2761360"/>
            <a:ext cx="594028" cy="638243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3" name="半框架 12"/>
          <p:cNvSpPr/>
          <p:nvPr/>
        </p:nvSpPr>
        <p:spPr>
          <a:xfrm rot="10800000">
            <a:off x="5042844" y="5703419"/>
            <a:ext cx="594028" cy="638243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26138" y="2888546"/>
            <a:ext cx="48992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HK" sz="2400" dirty="0">
              <a:latin typeface="+mj-ea"/>
              <a:ea typeface="+mj-ea"/>
            </a:endParaRPr>
          </a:p>
          <a:p>
            <a:r>
              <a:rPr lang="en-US" altLang="zh-TW" sz="2400" dirty="0" smtClean="0">
                <a:latin typeface="+mj-ea"/>
                <a:ea typeface="+mj-ea"/>
              </a:rPr>
              <a:t>《</a:t>
            </a:r>
            <a:r>
              <a:rPr lang="zh-TW" altLang="en-US" sz="2400" dirty="0" smtClean="0">
                <a:latin typeface="+mj-ea"/>
                <a:ea typeface="+mj-ea"/>
              </a:rPr>
              <a:t>論語</a:t>
            </a:r>
            <a:r>
              <a:rPr lang="en-US" altLang="zh-TW" sz="2400" dirty="0" smtClean="0">
                <a:latin typeface="+mj-ea"/>
                <a:ea typeface="+mj-ea"/>
              </a:rPr>
              <a:t>》</a:t>
            </a:r>
            <a:r>
              <a:rPr lang="zh-TW" altLang="en-US" sz="2400" dirty="0" smtClean="0">
                <a:latin typeface="+mj-ea"/>
                <a:ea typeface="+mj-ea"/>
              </a:rPr>
              <a:t>中說懂得孝順父母，愛護兄弟，那就是「仁」的基礎了。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而朋友同輩屬於兄弟一倫的擴充。朋友間亦常常以「兄弟」、「姊妹」相稱，因此我們也要和朋友以禮相待，以誠相處。</a:t>
            </a:r>
            <a:endParaRPr lang="zh-HK" altLang="en-US" sz="2400" dirty="0">
              <a:latin typeface="+mj-ea"/>
              <a:ea typeface="+mj-ea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85" y="2717102"/>
            <a:ext cx="3587261" cy="3587261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5845" y="6506031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Images: www.freepik.com</a:t>
            </a:r>
            <a:endParaRPr lang="zh-HK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185985" y="855167"/>
            <a:ext cx="2605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  <a:endParaRPr lang="zh-HK" altLang="en-US" sz="3200" spc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7320136" y="60247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90244" y="1652953"/>
            <a:ext cx="96187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FBF880"/>
                </a:solidFill>
              </a:rPr>
              <a:t>朋友</a:t>
            </a:r>
            <a:r>
              <a:rPr lang="zh-TW" altLang="en-US" sz="2800" dirty="0" smtClean="0">
                <a:solidFill>
                  <a:schemeClr val="bg1"/>
                </a:solidFill>
              </a:rPr>
              <a:t>同輩就如同</a:t>
            </a:r>
            <a:r>
              <a:rPr lang="zh-TW" altLang="en-US" sz="2800" dirty="0" smtClean="0">
                <a:solidFill>
                  <a:srgbClr val="FBF880"/>
                </a:solidFill>
              </a:rPr>
              <a:t>兄弟手足</a:t>
            </a:r>
            <a:r>
              <a:rPr lang="zh-TW" altLang="en-US" sz="2800" dirty="0" smtClean="0">
                <a:solidFill>
                  <a:schemeClr val="bg1"/>
                </a:solidFill>
              </a:rPr>
              <a:t>一般，是我們親密的伙伴。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bg1"/>
                </a:solidFill>
              </a:rPr>
              <a:t>與朋友、同學相處時應</a:t>
            </a:r>
            <a:r>
              <a:rPr lang="zh-TW" altLang="en-US" sz="2800" dirty="0" smtClean="0">
                <a:solidFill>
                  <a:srgbClr val="FBF880"/>
                </a:solidFill>
              </a:rPr>
              <a:t>將</a:t>
            </a:r>
            <a:r>
              <a:rPr lang="zh-TW" altLang="en-US" sz="2800" dirty="0">
                <a:solidFill>
                  <a:srgbClr val="FBF880"/>
                </a:solidFill>
              </a:rPr>
              <a:t>心比</a:t>
            </a:r>
            <a:r>
              <a:rPr lang="zh-TW" altLang="en-US" sz="2800" dirty="0" smtClean="0">
                <a:solidFill>
                  <a:srgbClr val="FBF880"/>
                </a:solidFill>
              </a:rPr>
              <a:t>己</a:t>
            </a:r>
            <a:r>
              <a:rPr lang="zh-TW" altLang="en-US" sz="2800" dirty="0" smtClean="0">
                <a:solidFill>
                  <a:schemeClr val="bg1"/>
                </a:solidFill>
              </a:rPr>
              <a:t>，以真誠相處，不做欺負別人，使自己無信的行為。</a:t>
            </a:r>
            <a:endParaRPr lang="en-US" altLang="zh-TW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FBF880"/>
                </a:solidFill>
              </a:rPr>
              <a:t>欺凌他人</a:t>
            </a:r>
            <a:r>
              <a:rPr lang="zh-TW" altLang="en-US" sz="2800" dirty="0" smtClean="0">
                <a:solidFill>
                  <a:schemeClr val="bg1"/>
                </a:solidFill>
              </a:rPr>
              <a:t>是指持續地持強凌弱、以大欺小的行為，這些行為只會令人不再信任自己，反而</a:t>
            </a:r>
            <a:r>
              <a:rPr lang="zh-TW" altLang="en-US" sz="2800" dirty="0" smtClean="0">
                <a:solidFill>
                  <a:srgbClr val="FBF880"/>
                </a:solidFill>
              </a:rPr>
              <a:t>使人厭惡</a:t>
            </a:r>
            <a:r>
              <a:rPr lang="zh-TW" altLang="en-US" sz="2800" dirty="0">
                <a:solidFill>
                  <a:schemeClr val="bg1"/>
                </a:solidFill>
              </a:rPr>
              <a:t>，</a:t>
            </a:r>
            <a:r>
              <a:rPr lang="zh-TW" altLang="en-US" sz="2800" dirty="0" smtClean="0">
                <a:solidFill>
                  <a:schemeClr val="bg1"/>
                </a:solidFill>
              </a:rPr>
              <a:t>無法交到真心好友，我們應引以為戒。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">
            <a:extLst>
              <a:ext uri="{FF2B5EF4-FFF2-40B4-BE49-F238E27FC236}">
                <a16:creationId xmlns:a16="http://schemas.microsoft.com/office/drawing/2014/main" id="{212136E0-08E0-4418-88D5-5E76717EA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15925"/>
              </p:ext>
            </p:extLst>
          </p:nvPr>
        </p:nvGraphicFramePr>
        <p:xfrm>
          <a:off x="2089943" y="1481737"/>
          <a:ext cx="7965862" cy="4145845"/>
        </p:xfrm>
        <a:graphic>
          <a:graphicData uri="http://schemas.openxmlformats.org/drawingml/2006/table">
            <a:tbl>
              <a:tblPr/>
              <a:tblGrid>
                <a:gridCol w="1699642">
                  <a:extLst>
                    <a:ext uri="{9D8B030D-6E8A-4147-A177-3AD203B41FA5}">
                      <a16:colId xmlns:a16="http://schemas.microsoft.com/office/drawing/2014/main" val="671913260"/>
                    </a:ext>
                  </a:extLst>
                </a:gridCol>
                <a:gridCol w="6266220">
                  <a:extLst>
                    <a:ext uri="{9D8B030D-6E8A-4147-A177-3AD203B41FA5}">
                      <a16:colId xmlns:a16="http://schemas.microsoft.com/office/drawing/2014/main" val="3911223499"/>
                    </a:ext>
                  </a:extLst>
                </a:gridCol>
              </a:tblGrid>
              <a:tr h="1812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活動概要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透過生活事件例子，讓學生認識何謂欺凌，以及了解欺凌帶來的種種影響，學習以真誠交友，</a:t>
                      </a: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+mn-ea"/>
                          <a:cs typeface="+mn-cs"/>
                        </a:rPr>
                        <a:t>以仁厚之心待人。</a:t>
                      </a:r>
                      <a:endParaRPr lang="en-US" altLang="zh-HK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04074"/>
                  </a:ext>
                </a:extLst>
              </a:tr>
              <a:tr h="1533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學習目標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+mn-ea"/>
                          <a:cs typeface="+mn-cs"/>
                        </a:rPr>
                        <a:t>學生能認識欺凌的定義。</a:t>
                      </a:r>
                      <a:endParaRPr lang="en-US" altLang="zh-TW" sz="2400" b="0" kern="1200" spc="100" baseline="0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+mn-ea"/>
                          <a:cs typeface="+mn-cs"/>
                        </a:rPr>
                        <a:t>學生能明白朋輩間應互相尊重和愛護。</a:t>
                      </a:r>
                      <a:endParaRPr lang="en-US" altLang="zh-TW" sz="2400" b="0" kern="1200" spc="100" baseline="0" dirty="0" smtClean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+mn-ea"/>
                          <a:cs typeface="+mn-cs"/>
                        </a:rPr>
                        <a:t>學習以真誠待人。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042857"/>
                  </a:ext>
                </a:extLst>
              </a:tr>
              <a:tr h="79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價值觀和</a:t>
                      </a:r>
                      <a: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/>
                      </a:r>
                      <a:br>
                        <a:rPr lang="en-US" altLang="zh-TW" sz="24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</a:br>
                      <a:r>
                        <a:rPr lang="zh-TW" altLang="en-US" sz="2400" b="0" spc="100" baseline="0" dirty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態度</a:t>
                      </a: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spc="100" baseline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仁愛、尊重他人、同理心</a:t>
                      </a:r>
                      <a:endParaRPr lang="zh-TW" altLang="zh-HK" sz="2400" b="0" kern="1200" spc="100" baseline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51435" marR="51435" marT="25718" marB="25718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7798219"/>
                  </a:ext>
                </a:extLst>
              </a:tr>
            </a:tbl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6EE1A609-063F-4C6B-84B1-30C8112C51A7}"/>
              </a:ext>
            </a:extLst>
          </p:cNvPr>
          <p:cNvSpPr txBox="1"/>
          <p:nvPr/>
        </p:nvSpPr>
        <p:spPr>
          <a:xfrm>
            <a:off x="1742224" y="579386"/>
            <a:ext cx="2605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spc="1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學習重點</a:t>
            </a:r>
            <a:endParaRPr lang="zh-HK" altLang="en-US" sz="3200" spc="1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7320136" y="6024727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848" y="159317"/>
            <a:ext cx="10058400" cy="1609344"/>
          </a:xfrm>
        </p:spPr>
        <p:txBody>
          <a:bodyPr/>
          <a:lstStyle/>
          <a:p>
            <a:r>
              <a:rPr lang="zh-TW" altLang="en-US" dirty="0" smtClean="0"/>
              <a:t>友伴同行</a:t>
            </a:r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069848" y="1488362"/>
            <a:ext cx="10058400" cy="405079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各位同學，你們家中有兄弟姐妹嗎？你在班上有要好的同學嗎？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/>
              <a:t>   你們平日是怎樣相處的呢？</a:t>
            </a:r>
            <a:endParaRPr lang="en-US" altLang="zh-TW" sz="2800" dirty="0" smtClean="0"/>
          </a:p>
          <a:p>
            <a:r>
              <a:rPr lang="zh-TW" altLang="en-US" sz="2800" dirty="0" smtClean="0"/>
              <a:t>請你和全班分享一個你的兄弟姊妹或朋友最值得欣賞的特質。</a:t>
            </a:r>
            <a:endParaRPr lang="en-US" altLang="zh-TW" sz="2800" dirty="0" smtClean="0"/>
          </a:p>
          <a:p>
            <a:endParaRPr lang="en-US" altLang="zh-TW" sz="2800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76" y="3097706"/>
            <a:ext cx="3654672" cy="36546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77" y="2963009"/>
            <a:ext cx="3678114" cy="367811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A326B75-49B8-46C3-A5E7-A682F4B745CC}"/>
              </a:ext>
            </a:extLst>
          </p:cNvPr>
          <p:cNvSpPr/>
          <p:nvPr/>
        </p:nvSpPr>
        <p:spPr>
          <a:xfrm>
            <a:off x="287038" y="6383922"/>
            <a:ext cx="2361658" cy="25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圖片來源</a:t>
            </a:r>
            <a:r>
              <a:rPr lang="en-US" altLang="zh-HK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 http://www.freepik.com</a:t>
            </a:r>
            <a:endParaRPr lang="zh-HK" altLang="en-US" sz="105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512895" y="340821"/>
            <a:ext cx="11172306" cy="6101542"/>
          </a:xfrm>
          <a:prstGeom prst="roundRect">
            <a:avLst/>
          </a:prstGeom>
          <a:solidFill>
            <a:srgbClr val="F8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9325" y="2833533"/>
            <a:ext cx="5071938" cy="1609344"/>
          </a:xfrm>
        </p:spPr>
        <p:txBody>
          <a:bodyPr/>
          <a:lstStyle/>
          <a:p>
            <a:r>
              <a:rPr lang="en-US" altLang="zh-TW" dirty="0" smtClean="0"/>
              <a:t>〈</a:t>
            </a:r>
            <a:r>
              <a:rPr lang="zh-TW" altLang="en-US" dirty="0" smtClean="0"/>
              <a:t>小惡霸來了</a:t>
            </a:r>
            <a:r>
              <a:rPr lang="en-US" altLang="zh-TW" dirty="0" smtClean="0"/>
              <a:t>!〉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09255" y="1319227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聽一聽老師分享的故事，想一想</a:t>
            </a:r>
            <a:r>
              <a:rPr lang="zh-TW" altLang="en-US" sz="2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發生了甚麼事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半框架 7"/>
          <p:cNvSpPr/>
          <p:nvPr/>
        </p:nvSpPr>
        <p:spPr>
          <a:xfrm>
            <a:off x="673331" y="324195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半框架 8"/>
          <p:cNvSpPr/>
          <p:nvPr/>
        </p:nvSpPr>
        <p:spPr>
          <a:xfrm rot="10800000">
            <a:off x="10625622" y="5121461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0" name="半框架 9"/>
          <p:cNvSpPr/>
          <p:nvPr/>
        </p:nvSpPr>
        <p:spPr>
          <a:xfrm>
            <a:off x="812154" y="197009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1" name="半框架 10"/>
          <p:cNvSpPr/>
          <p:nvPr/>
        </p:nvSpPr>
        <p:spPr>
          <a:xfrm rot="10800000">
            <a:off x="10413353" y="5212631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32" y="3043324"/>
            <a:ext cx="2804716" cy="2799106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355991" y="6469795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Images: www.freepik.com</a:t>
            </a:r>
            <a:endParaRPr lang="zh-HK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512895" y="340821"/>
            <a:ext cx="11172306" cy="6101542"/>
          </a:xfrm>
          <a:prstGeom prst="roundRect">
            <a:avLst/>
          </a:prstGeom>
          <a:solidFill>
            <a:srgbClr val="F8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反思問題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你</a:t>
            </a:r>
            <a:r>
              <a:rPr lang="zh-TW" altLang="en-US" sz="3200" dirty="0"/>
              <a:t>認為小霸的行為恰當嗎 </a:t>
            </a:r>
            <a:r>
              <a:rPr lang="en-US" altLang="zh-TW" sz="3200" dirty="0" smtClean="0"/>
              <a:t>?</a:t>
            </a:r>
            <a:r>
              <a:rPr lang="zh-TW" altLang="en-US" sz="3200" dirty="0" smtClean="0"/>
              <a:t>為甚麼？</a:t>
            </a:r>
            <a:endParaRPr lang="en-US" altLang="zh-TW" sz="3200" dirty="0" smtClean="0"/>
          </a:p>
          <a:p>
            <a:endParaRPr lang="en-US" altLang="zh-HK" sz="3200" dirty="0"/>
          </a:p>
          <a:p>
            <a:r>
              <a:rPr lang="zh-TW" altLang="en-US" sz="3200" dirty="0" smtClean="0"/>
              <a:t>甚麼叫「欺凌」？</a:t>
            </a:r>
            <a:endParaRPr lang="en-US" altLang="zh-TW" sz="3200" dirty="0" smtClean="0"/>
          </a:p>
          <a:p>
            <a:endParaRPr lang="en-US" altLang="zh-HK" sz="3200" dirty="0"/>
          </a:p>
          <a:p>
            <a:r>
              <a:rPr lang="zh-TW" altLang="en-US" sz="3200" dirty="0" smtClean="0"/>
              <a:t>你認為小霸會有真正的朋友嗎？</a:t>
            </a:r>
            <a:endParaRPr lang="zh-HK" altLang="en-US" sz="3200" dirty="0"/>
          </a:p>
        </p:txBody>
      </p:sp>
      <p:pic>
        <p:nvPicPr>
          <p:cNvPr id="1026" name="Picture 2" descr="ANGE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95369" l="3991" r="95775">
                        <a14:foregroundMark x1="45540" y1="17667" x2="45540" y2="17667"/>
                        <a14:foregroundMark x1="66197" y1="5660" x2="66197" y2="5660"/>
                        <a14:foregroundMark x1="72300" y1="12864" x2="72300" y2="12864"/>
                        <a14:foregroundMark x1="65493" y1="6003" x2="65493" y2="6003"/>
                        <a14:foregroundMark x1="50469" y1="1887" x2="50469" y2="1887"/>
                        <a14:foregroundMark x1="38263" y1="3945" x2="38263" y2="3945"/>
                        <a14:foregroundMark x1="28404" y1="8748" x2="28404" y2="8748"/>
                        <a14:foregroundMark x1="20423" y1="16810" x2="20423" y2="16810"/>
                        <a14:foregroundMark x1="39202" y1="24528" x2="39202" y2="24528"/>
                        <a14:foregroundMark x1="68310" y1="27101" x2="68310" y2="27101"/>
                        <a14:foregroundMark x1="79108" y1="38765" x2="79108" y2="38765"/>
                        <a14:foregroundMark x1="96009" y1="56604" x2="96009" y2="56604"/>
                        <a14:foregroundMark x1="86854" y1="77015" x2="86854" y2="77015"/>
                        <a14:foregroundMark x1="51643" y1="86964" x2="51643" y2="86964"/>
                        <a14:foregroundMark x1="44601" y1="87136" x2="44601" y2="87136"/>
                        <a14:foregroundMark x1="65493" y1="88165" x2="65493" y2="88165"/>
                        <a14:foregroundMark x1="57277" y1="95369" x2="57277" y2="95369"/>
                        <a14:foregroundMark x1="30751" y1="38422" x2="30751" y2="38422"/>
                        <a14:foregroundMark x1="37324" y1="38937" x2="37324" y2="38937"/>
                        <a14:foregroundMark x1="47653" y1="41509" x2="47653" y2="41509"/>
                        <a14:foregroundMark x1="59155" y1="44425" x2="59155" y2="44425"/>
                        <a14:foregroundMark x1="63850" y1="44768" x2="63850" y2="44768"/>
                        <a14:foregroundMark x1="71596" y1="52487" x2="71596" y2="52487"/>
                        <a14:foregroundMark x1="37324" y1="50772" x2="37324" y2="50772"/>
                        <a14:foregroundMark x1="47887" y1="57118" x2="47887" y2="57118"/>
                        <a14:foregroundMark x1="10563" y1="43053" x2="10563" y2="43053"/>
                        <a14:foregroundMark x1="21127" y1="43053" x2="21127" y2="43053"/>
                        <a14:foregroundMark x1="3991" y1="50772" x2="3991" y2="50772"/>
                        <a14:foregroundMark x1="9859" y1="56604" x2="9859" y2="56604"/>
                        <a14:foregroundMark x1="24648" y1="36192" x2="24648" y2="36192"/>
                        <a14:foregroundMark x1="75352" y1="47684" x2="75352" y2="47684"/>
                        <a14:foregroundMark x1="80047" y1="57976" x2="80047" y2="57976"/>
                        <a14:backgroundMark x1="70188" y1="60206" x2="70188" y2="60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52" y="1611485"/>
            <a:ext cx="2973367" cy="408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半框架 4"/>
          <p:cNvSpPr/>
          <p:nvPr/>
        </p:nvSpPr>
        <p:spPr>
          <a:xfrm>
            <a:off x="673331" y="324195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半框架 5"/>
          <p:cNvSpPr/>
          <p:nvPr/>
        </p:nvSpPr>
        <p:spPr>
          <a:xfrm rot="10800000">
            <a:off x="10625622" y="5121461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7" name="半框架 6"/>
          <p:cNvSpPr/>
          <p:nvPr/>
        </p:nvSpPr>
        <p:spPr>
          <a:xfrm>
            <a:off x="812154" y="197009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半框架 7"/>
          <p:cNvSpPr/>
          <p:nvPr/>
        </p:nvSpPr>
        <p:spPr>
          <a:xfrm rot="10800000">
            <a:off x="10413353" y="5212631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甚麼是欺凌？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25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/>
        </p:nvSpPr>
        <p:spPr>
          <a:xfrm>
            <a:off x="512895" y="340821"/>
            <a:ext cx="11172306" cy="6101542"/>
          </a:xfrm>
          <a:prstGeom prst="roundRect">
            <a:avLst/>
          </a:prstGeom>
          <a:solidFill>
            <a:srgbClr val="F8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半框架 4"/>
          <p:cNvSpPr/>
          <p:nvPr/>
        </p:nvSpPr>
        <p:spPr>
          <a:xfrm>
            <a:off x="673331" y="324195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半框架 5"/>
          <p:cNvSpPr/>
          <p:nvPr/>
        </p:nvSpPr>
        <p:spPr>
          <a:xfrm rot="10800000">
            <a:off x="10625622" y="5121461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7" name="半框架 6"/>
          <p:cNvSpPr/>
          <p:nvPr/>
        </p:nvSpPr>
        <p:spPr>
          <a:xfrm>
            <a:off x="812154" y="197009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半框架 7"/>
          <p:cNvSpPr/>
          <p:nvPr/>
        </p:nvSpPr>
        <p:spPr>
          <a:xfrm rot="10800000">
            <a:off x="10413353" y="5212631"/>
            <a:ext cx="1271848" cy="1122218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5942" y="877026"/>
            <a:ext cx="9967874" cy="1138773"/>
          </a:xfrm>
          <a:prstGeom prst="rect">
            <a:avLst/>
          </a:prstGeom>
          <a:solidFill>
            <a:srgbClr val="FCFBC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TW" altLang="zh-HK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一個人或一群人</a:t>
            </a:r>
            <a:r>
              <a:rPr lang="zh-TW" altLang="zh-HK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以強凌弱</a:t>
            </a:r>
            <a:r>
              <a:rPr lang="zh-TW" altLang="zh-HK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zh-HK" sz="3200" b="1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以眾欺寡</a:t>
            </a:r>
            <a:r>
              <a:rPr lang="zh-TW" altLang="zh-HK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400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           </a:t>
            </a:r>
            <a:r>
              <a:rPr lang="zh-TW" altLang="en-US" sz="3200" b="1" kern="100" dirty="0" smtClean="0">
                <a:solidFill>
                  <a:srgbClr val="4696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持續</a:t>
            </a:r>
            <a:r>
              <a:rPr lang="zh-TW" altLang="en-US" sz="3200" b="1" kern="100" dirty="0" smtClean="0">
                <a:solidFill>
                  <a:srgbClr val="8164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故</a:t>
            </a:r>
            <a:r>
              <a:rPr lang="zh-TW" altLang="zh-HK" sz="3200" b="1" kern="100" dirty="0" smtClean="0">
                <a:solidFill>
                  <a:srgbClr val="8164A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意</a:t>
            </a:r>
            <a:r>
              <a:rPr lang="zh-TW" altLang="zh-HK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傷害或</a:t>
            </a:r>
            <a:r>
              <a:rPr lang="zh-TW" altLang="zh-HK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欺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負</a:t>
            </a:r>
            <a:r>
              <a:rPr lang="zh-TW" altLang="zh-HK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別人</a:t>
            </a:r>
            <a:r>
              <a:rPr lang="zh-TW" altLang="zh-HK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zh-HK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行為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便叫作「</a:t>
            </a:r>
            <a:r>
              <a:rPr lang="zh-TW" altLang="en-US" sz="36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欺凌</a:t>
            </a:r>
            <a:r>
              <a:rPr lang="zh-TW" altLang="en-US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zh-TW" altLang="zh-HK" sz="24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DEVI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18" b="91791" l="4261" r="96405">
                        <a14:foregroundMark x1="43409" y1="7761" x2="43409" y2="7761"/>
                        <a14:foregroundMark x1="4261" y1="20448" x2="4261" y2="20448"/>
                        <a14:foregroundMark x1="58189" y1="8209" x2="58189" y2="8209"/>
                        <a14:foregroundMark x1="62716" y1="33134" x2="62716" y2="33134"/>
                        <a14:foregroundMark x1="57257" y1="44627" x2="57257" y2="44627"/>
                        <a14:foregroundMark x1="68708" y1="88358" x2="68708" y2="88358"/>
                        <a14:foregroundMark x1="51132" y1="88806" x2="51132" y2="88806"/>
                        <a14:foregroundMark x1="45806" y1="88955" x2="45806" y2="88955"/>
                        <a14:foregroundMark x1="96405" y1="61791" x2="96405" y2="61791"/>
                        <a14:foregroundMark x1="51398" y1="91194" x2="51398" y2="91194"/>
                        <a14:foregroundMark x1="64980" y1="91940" x2="64980" y2="91940"/>
                        <a14:foregroundMark x1="30226" y1="6418" x2="30226" y2="6418"/>
                        <a14:backgroundMark x1="67909" y1="75075" x2="67909" y2="75075"/>
                        <a14:backgroundMark x1="65912" y1="90000" x2="65912" y2="90000"/>
                        <a14:backgroundMark x1="48602" y1="89701" x2="48602" y2="89701"/>
                        <a14:backgroundMark x1="35419" y1="63134" x2="35419" y2="63134"/>
                        <a14:backgroundMark x1="37550" y1="61194" x2="37550" y2="61194"/>
                        <a14:backgroundMark x1="61252" y1="32836" x2="61252" y2="32836"/>
                        <a14:backgroundMark x1="57124" y1="37612" x2="57124" y2="37612"/>
                        <a14:backgroundMark x1="41145" y1="32836" x2="41145" y2="32836"/>
                        <a14:backgroundMark x1="42743" y1="37612" x2="42743" y2="37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135" y="2883094"/>
            <a:ext cx="3199066" cy="29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15007"/>
              </p:ext>
            </p:extLst>
          </p:nvPr>
        </p:nvGraphicFramePr>
        <p:xfrm>
          <a:off x="1101931" y="2313708"/>
          <a:ext cx="7662241" cy="3425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9756">
                  <a:extLst>
                    <a:ext uri="{9D8B030D-6E8A-4147-A177-3AD203B41FA5}">
                      <a16:colId xmlns:a16="http://schemas.microsoft.com/office/drawing/2014/main" val="3942910794"/>
                    </a:ext>
                  </a:extLst>
                </a:gridCol>
                <a:gridCol w="5352485">
                  <a:extLst>
                    <a:ext uri="{9D8B030D-6E8A-4147-A177-3AD203B41FA5}">
                      <a16:colId xmlns:a16="http://schemas.microsoft.com/office/drawing/2014/main" val="4048671771"/>
                    </a:ext>
                  </a:extLst>
                </a:gridCol>
              </a:tblGrid>
              <a:tr h="1576015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rgbClr val="0070C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權力不平衡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以大欺小或人多欺人少，而欺凌是在受害者未能保護自己的情況下發生</a:t>
                      </a:r>
                      <a:endParaRPr lang="en-US" altLang="zh-TW" sz="2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58139"/>
                  </a:ext>
                </a:extLst>
              </a:tr>
              <a:tr h="1085699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rgbClr val="46962A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重複發生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欺凌行為在一段時間內持續發生，而不是單一事件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116772"/>
                  </a:ext>
                </a:extLst>
              </a:tr>
              <a:tr h="764196">
                <a:tc>
                  <a:txBody>
                    <a:bodyPr/>
                    <a:lstStyle/>
                    <a:p>
                      <a:r>
                        <a:rPr lang="zh-TW" altLang="en-US" sz="2800" b="1" dirty="0" smtClean="0">
                          <a:solidFill>
                            <a:srgbClr val="8164A8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具惡意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欺凌者有意地欺負及傷害他人</a:t>
                      </a:r>
                      <a:endParaRPr lang="zh-TW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64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9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/>
        </p:nvSpPr>
        <p:spPr>
          <a:xfrm>
            <a:off x="522944" y="2340443"/>
            <a:ext cx="6460661" cy="4010115"/>
          </a:xfrm>
          <a:prstGeom prst="roundRect">
            <a:avLst/>
          </a:prstGeom>
          <a:solidFill>
            <a:srgbClr val="F8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半框架 4"/>
          <p:cNvSpPr/>
          <p:nvPr/>
        </p:nvSpPr>
        <p:spPr>
          <a:xfrm>
            <a:off x="623089" y="2685558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半框架 5"/>
          <p:cNvSpPr/>
          <p:nvPr/>
        </p:nvSpPr>
        <p:spPr>
          <a:xfrm rot="10800000">
            <a:off x="6123960" y="542291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7" name="半框架 6"/>
          <p:cNvSpPr/>
          <p:nvPr/>
        </p:nvSpPr>
        <p:spPr>
          <a:xfrm>
            <a:off x="761912" y="255837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半框架 7"/>
          <p:cNvSpPr/>
          <p:nvPr/>
        </p:nvSpPr>
        <p:spPr>
          <a:xfrm rot="10800000">
            <a:off x="5911691" y="551408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6608" y="474584"/>
            <a:ext cx="5431436" cy="1609344"/>
          </a:xfrm>
        </p:spPr>
        <p:txBody>
          <a:bodyPr/>
          <a:lstStyle/>
          <a:p>
            <a:r>
              <a:rPr lang="zh-TW" altLang="en-US" dirty="0" smtClean="0"/>
              <a:t>這算是欺凌嗎？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34374" y="2927149"/>
            <a:ext cx="56127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        今天，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國華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和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偉明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因為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帶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遊戲卡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回</a:t>
            </a:r>
            <a:r>
              <a:rPr lang="zh-TW" altLang="zh-HK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校而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被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老師責罰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。他們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認為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是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子朗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向老師告發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的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，所以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小</a:t>
            </a:r>
            <a:r>
              <a:rPr lang="zh-TW" altLang="zh-HK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息時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，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他們神情兇狠地在走廊上擋着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子朗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的去路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，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又</a:t>
            </a:r>
            <a:r>
              <a:rPr lang="zh-TW" altLang="zh-HK" sz="3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推</a:t>
            </a:r>
            <a:r>
              <a:rPr lang="zh-TW" altLang="zh-HK" sz="3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撞</a:t>
            </a:r>
            <a:r>
              <a:rPr lang="zh-TW" altLang="en-US" sz="32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他</a:t>
            </a:r>
            <a:r>
              <a:rPr lang="zh-TW" altLang="zh-HK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。</a:t>
            </a: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6983605" y="834013"/>
            <a:ext cx="4752870" cy="2461914"/>
          </a:xfrm>
          <a:prstGeom prst="wedgeEllipseCallout">
            <a:avLst>
              <a:gd name="adj1" fmla="val 23564"/>
              <a:gd name="adj2" fmla="val 55970"/>
            </a:avLst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7329906" y="1485229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這只是單一事件，不算是欺凌。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不過因為自己過錯遷怒他人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也是不對的！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35" y="3947143"/>
            <a:ext cx="4402015" cy="2201272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65845" y="6506031"/>
            <a:ext cx="2463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Images: www.freepik.com</a:t>
            </a:r>
            <a:endParaRPr lang="zh-HK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圓角矩形 12"/>
          <p:cNvSpPr/>
          <p:nvPr/>
        </p:nvSpPr>
        <p:spPr>
          <a:xfrm>
            <a:off x="522944" y="2340443"/>
            <a:ext cx="6460661" cy="4010115"/>
          </a:xfrm>
          <a:prstGeom prst="roundRect">
            <a:avLst/>
          </a:prstGeom>
          <a:solidFill>
            <a:srgbClr val="F8C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半框架 4"/>
          <p:cNvSpPr/>
          <p:nvPr/>
        </p:nvSpPr>
        <p:spPr>
          <a:xfrm>
            <a:off x="623089" y="2685558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6" name="半框架 5"/>
          <p:cNvSpPr/>
          <p:nvPr/>
        </p:nvSpPr>
        <p:spPr>
          <a:xfrm rot="10800000">
            <a:off x="6123960" y="542291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7" name="半框架 6"/>
          <p:cNvSpPr/>
          <p:nvPr/>
        </p:nvSpPr>
        <p:spPr>
          <a:xfrm>
            <a:off x="761912" y="255837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8" name="半框架 7"/>
          <p:cNvSpPr/>
          <p:nvPr/>
        </p:nvSpPr>
        <p:spPr>
          <a:xfrm rot="10800000">
            <a:off x="5911691" y="5514082"/>
            <a:ext cx="735477" cy="737555"/>
          </a:xfrm>
          <a:prstGeom prst="halfFrame">
            <a:avLst>
              <a:gd name="adj1" fmla="val 4301"/>
              <a:gd name="adj2" fmla="val 522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6608" y="474584"/>
            <a:ext cx="5431436" cy="1609344"/>
          </a:xfrm>
        </p:spPr>
        <p:txBody>
          <a:bodyPr/>
          <a:lstStyle/>
          <a:p>
            <a:r>
              <a:rPr lang="zh-TW" altLang="en-US" dirty="0" smtClean="0"/>
              <a:t>這算是欺凌嗎？</a:t>
            </a:r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34374" y="2927149"/>
            <a:ext cx="56127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	   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希希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家中經濟有困難，二手校服因穿得久了也比較殘舊。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澄澄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便常常在全班面前高聲嘲笑她是小乞丐，還叫其他同學不要和她玩耍，又會在</a:t>
            </a:r>
            <a:r>
              <a:rPr lang="zh-TW" altLang="en-US" sz="32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希希</a:t>
            </a:r>
            <a:r>
              <a:rPr lang="zh-TW" altLang="en-US" sz="32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dobeMingStd-Light"/>
              </a:rPr>
              <a:t>經過時掩住口鼻。</a:t>
            </a:r>
            <a:endParaRPr lang="zh-HK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形圖說文字 8"/>
          <p:cNvSpPr/>
          <p:nvPr/>
        </p:nvSpPr>
        <p:spPr>
          <a:xfrm>
            <a:off x="7058453" y="592421"/>
            <a:ext cx="4752870" cy="2461914"/>
          </a:xfrm>
          <a:prstGeom prst="wedgeEllipseCallout">
            <a:avLst>
              <a:gd name="adj1" fmla="val 23564"/>
              <a:gd name="adj2" fmla="val 55970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25188" y="1038548"/>
            <a:ext cx="3749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哈哈！</a:t>
            </a:r>
            <a:endParaRPr lang="en-US" altLang="zh-TW" sz="2400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這當然是欺凌！要是你們不加以阻止，我便可以為所欲為啦！</a:t>
            </a:r>
            <a:endParaRPr lang="zh-HK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icture 2" descr="DEVI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18" b="91791" l="4261" r="96405">
                        <a14:foregroundMark x1="43409" y1="7761" x2="43409" y2="7761"/>
                        <a14:foregroundMark x1="4261" y1="20448" x2="4261" y2="20448"/>
                        <a14:foregroundMark x1="58189" y1="8209" x2="58189" y2="8209"/>
                        <a14:foregroundMark x1="62716" y1="33134" x2="62716" y2="33134"/>
                        <a14:foregroundMark x1="57257" y1="44627" x2="57257" y2="44627"/>
                        <a14:foregroundMark x1="68708" y1="88358" x2="68708" y2="88358"/>
                        <a14:foregroundMark x1="51132" y1="88806" x2="51132" y2="88806"/>
                        <a14:foregroundMark x1="45806" y1="88955" x2="45806" y2="88955"/>
                        <a14:foregroundMark x1="96405" y1="61791" x2="96405" y2="61791"/>
                        <a14:foregroundMark x1="51398" y1="91194" x2="51398" y2="91194"/>
                        <a14:foregroundMark x1="64980" y1="91940" x2="64980" y2="91940"/>
                        <a14:foregroundMark x1="30226" y1="6418" x2="30226" y2="6418"/>
                        <a14:backgroundMark x1="67909" y1="75075" x2="67909" y2="75075"/>
                        <a14:backgroundMark x1="65912" y1="90000" x2="65912" y2="90000"/>
                        <a14:backgroundMark x1="48602" y1="89701" x2="48602" y2="89701"/>
                        <a14:backgroundMark x1="35419" y1="63134" x2="35419" y2="63134"/>
                        <a14:backgroundMark x1="37550" y1="61194" x2="37550" y2="61194"/>
                        <a14:backgroundMark x1="61252" y1="32836" x2="61252" y2="32836"/>
                        <a14:backgroundMark x1="57124" y1="37612" x2="57124" y2="37612"/>
                        <a14:backgroundMark x1="41145" y1="32836" x2="41145" y2="32836"/>
                        <a14:backgroundMark x1="42743" y1="37612" x2="42743" y2="37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89" y="3295927"/>
            <a:ext cx="3368867" cy="313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79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11965</TotalTime>
  <Words>1255</Words>
  <Application>Microsoft Office PowerPoint</Application>
  <PresentationFormat>寬螢幕</PresentationFormat>
  <Paragraphs>106</Paragraphs>
  <Slides>13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4" baseType="lpstr">
      <vt:lpstr>AdobeMingStd-Light</vt:lpstr>
      <vt:lpstr>微軟正黑體</vt:lpstr>
      <vt:lpstr>新細明體</vt:lpstr>
      <vt:lpstr>標楷體</vt:lpstr>
      <vt:lpstr>Arial</vt:lpstr>
      <vt:lpstr>Calibri</vt:lpstr>
      <vt:lpstr>Rockwell</vt:lpstr>
      <vt:lpstr>Rockwell Condensed</vt:lpstr>
      <vt:lpstr>Times New Roman</vt:lpstr>
      <vt:lpstr>Wingdings</vt:lpstr>
      <vt:lpstr>木刻字型</vt:lpstr>
      <vt:lpstr>Say “No” to Bully 拒絕欺凌</vt:lpstr>
      <vt:lpstr>PowerPoint 簡報</vt:lpstr>
      <vt:lpstr>友伴同行</vt:lpstr>
      <vt:lpstr>〈小惡霸來了!〉 </vt:lpstr>
      <vt:lpstr>反思問題</vt:lpstr>
      <vt:lpstr>甚麼是欺凌？</vt:lpstr>
      <vt:lpstr>PowerPoint 簡報</vt:lpstr>
      <vt:lpstr>這算是欺凌嗎？</vt:lpstr>
      <vt:lpstr>這算是欺凌嗎？</vt:lpstr>
      <vt:lpstr>這算是欺凌嗎？</vt:lpstr>
      <vt:lpstr>反思問題</vt:lpstr>
      <vt:lpstr>PowerPoint 簡報</vt:lpstr>
      <vt:lpstr>PowerPoint 簡報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“No” to Bully 拒絕欺凌</dc:title>
  <dc:creator>YAN, Wai-man</dc:creator>
  <cp:lastModifiedBy>CHOW Angela, SCDO(MCNE)4</cp:lastModifiedBy>
  <cp:revision>54</cp:revision>
  <dcterms:created xsi:type="dcterms:W3CDTF">2023-09-06T02:50:18Z</dcterms:created>
  <dcterms:modified xsi:type="dcterms:W3CDTF">2023-12-14T07:52:57Z</dcterms:modified>
</cp:coreProperties>
</file>